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18"/>
  </p:notesMasterIdLst>
  <p:sldIdLst>
    <p:sldId id="256" r:id="rId2"/>
    <p:sldId id="278" r:id="rId3"/>
    <p:sldId id="279" r:id="rId4"/>
    <p:sldId id="280" r:id="rId5"/>
    <p:sldId id="281" r:id="rId6"/>
    <p:sldId id="263" r:id="rId7"/>
    <p:sldId id="265" r:id="rId8"/>
    <p:sldId id="266" r:id="rId9"/>
    <p:sldId id="264" r:id="rId10"/>
    <p:sldId id="267" r:id="rId11"/>
    <p:sldId id="268" r:id="rId12"/>
    <p:sldId id="269" r:id="rId13"/>
    <p:sldId id="270" r:id="rId14"/>
    <p:sldId id="275" r:id="rId15"/>
    <p:sldId id="276" r:id="rId16"/>
    <p:sldId id="277" r:id="rId17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186" y="1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95D97-F437-4301-9A7B-6E904C2A6775}" type="datetimeFigureOut">
              <a:rPr lang="es-ES_tradnl" smtClean="0"/>
              <a:t>13/12/2019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3433B-0FA4-426A-A3AB-237BE9C75D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464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9" y="204787"/>
            <a:ext cx="31804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373698" cy="4166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389" y="1299600"/>
            <a:ext cx="3180413" cy="30721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10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87195"/>
            <a:ext cx="9144000" cy="1423176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870" y="205979"/>
            <a:ext cx="2057400" cy="41730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034" y="205979"/>
            <a:ext cx="6523436" cy="41730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1008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background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488987"/>
            <a:ext cx="8810063" cy="2058093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130362"/>
            <a:ext cx="8695919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924940"/>
            <a:ext cx="8695919" cy="112514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34" y="1299600"/>
            <a:ext cx="428676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9600"/>
            <a:ext cx="431514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98458" y="7299"/>
            <a:ext cx="4545541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4221550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221550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12058" cy="3028808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/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4379485" cy="4511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55853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9683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1299104"/>
            <a:ext cx="8754312" cy="302151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034" y="4854839"/>
            <a:ext cx="652270" cy="15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034" y="4594235"/>
            <a:ext cx="4221550" cy="2276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04" y="4854839"/>
            <a:ext cx="455188" cy="155916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7" r:id="rId3"/>
    <p:sldLayoutId id="2147493458" r:id="rId4"/>
    <p:sldLayoutId id="2147493459" r:id="rId5"/>
    <p:sldLayoutId id="2147493460" r:id="rId6"/>
    <p:sldLayoutId id="2147493468" r:id="rId7"/>
    <p:sldLayoutId id="2147493469" r:id="rId8"/>
    <p:sldLayoutId id="2147493461" r:id="rId9"/>
    <p:sldLayoutId id="2147493462" r:id="rId10"/>
    <p:sldLayoutId id="2147493463" r:id="rId11"/>
    <p:sldLayoutId id="2147493464" r:id="rId12"/>
    <p:sldLayoutId id="2147493465" r:id="rId13"/>
    <p:sldLayoutId id="2147493466" r:id="rId1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MSRP – HR Recruitment</a:t>
            </a:r>
            <a:br>
              <a:rPr lang="en-US" dirty="0" smtClean="0"/>
            </a:br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Local Assignments and Fast Track Unit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2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5215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Letter of Interest</a:t>
            </a:r>
            <a:endParaRPr lang="es-ES_trad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725937"/>
            <a:ext cx="8754312" cy="3594677"/>
          </a:xfrm>
        </p:spPr>
        <p:txBody>
          <a:bodyPr/>
          <a:lstStyle/>
          <a:p>
            <a:r>
              <a:rPr lang="en-US" dirty="0" smtClean="0"/>
              <a:t>3 mandatory questions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32" y="1247525"/>
            <a:ext cx="4098927" cy="37176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08006" y="3015427"/>
            <a:ext cx="928362" cy="3629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Oval 5"/>
          <p:cNvSpPr/>
          <p:nvPr/>
        </p:nvSpPr>
        <p:spPr>
          <a:xfrm>
            <a:off x="2108006" y="3600597"/>
            <a:ext cx="928362" cy="3629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Oval 6"/>
          <p:cNvSpPr/>
          <p:nvPr/>
        </p:nvSpPr>
        <p:spPr>
          <a:xfrm>
            <a:off x="2108006" y="4178687"/>
            <a:ext cx="928362" cy="3629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4685259" y="3015822"/>
            <a:ext cx="256997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solidFill>
                  <a:schemeClr val="bg2">
                    <a:lumMod val="75000"/>
                  </a:schemeClr>
                </a:solidFill>
              </a:rPr>
              <a:t>Applicants must pay attention to the numbers of characters</a:t>
            </a:r>
            <a:endParaRPr lang="es-ES_tradnl" sz="16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5215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Letter of Interest</a:t>
            </a:r>
            <a:endParaRPr lang="es-ES_tradn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11340" y="2197683"/>
            <a:ext cx="25699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solidFill>
                  <a:schemeClr val="bg2">
                    <a:lumMod val="75000"/>
                  </a:schemeClr>
                </a:solidFill>
              </a:rPr>
              <a:t>Letter of Interest can be edited until the end</a:t>
            </a:r>
            <a:endParaRPr lang="es-ES_tradnl" sz="1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596"/>
            <a:ext cx="5655814" cy="20233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51059" y="2197683"/>
            <a:ext cx="767817" cy="3629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Oval 10"/>
          <p:cNvSpPr/>
          <p:nvPr/>
        </p:nvSpPr>
        <p:spPr>
          <a:xfrm>
            <a:off x="4887998" y="2724782"/>
            <a:ext cx="654244" cy="2835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34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5215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Personal Information</a:t>
            </a:r>
            <a:endParaRPr lang="es-ES_tradn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69859" y="1638361"/>
            <a:ext cx="2585529" cy="344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solidFill>
                  <a:schemeClr val="bg2">
                    <a:lumMod val="75000"/>
                  </a:schemeClr>
                </a:solidFill>
              </a:rPr>
              <a:t>This info can’t be changed</a:t>
            </a:r>
            <a:endParaRPr lang="es-ES_tradnl" sz="1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65" y="994475"/>
            <a:ext cx="5727833" cy="30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5215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Profile Info</a:t>
            </a:r>
            <a:endParaRPr lang="es-ES_tradn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71698" y="1629406"/>
            <a:ext cx="377913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solidFill>
                  <a:schemeClr val="bg2">
                    <a:lumMod val="75000"/>
                  </a:schemeClr>
                </a:solidFill>
              </a:rPr>
              <a:t>This info can’t be changed from this page: </a:t>
            </a:r>
          </a:p>
          <a:p>
            <a:pPr algn="just"/>
            <a:r>
              <a:rPr lang="en-US" sz="1600" i="1" u="sng" dirty="0" smtClean="0">
                <a:solidFill>
                  <a:schemeClr val="bg2">
                    <a:lumMod val="75000"/>
                  </a:schemeClr>
                </a:solidFill>
              </a:rPr>
              <a:t>You need to go through the Self-service prior to completing the application </a:t>
            </a:r>
            <a:endParaRPr lang="es-ES_tradnl" sz="1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4" y="839541"/>
            <a:ext cx="4595285" cy="3961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5960" y="3252751"/>
            <a:ext cx="448125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to make </a:t>
            </a:r>
            <a:r>
              <a:rPr lang="en-US" sz="1200" dirty="0" smtClean="0"/>
              <a:t>updates:</a:t>
            </a:r>
            <a:endParaRPr lang="es-ES_tradnl" sz="1200" dirty="0"/>
          </a:p>
          <a:p>
            <a:endParaRPr lang="en-US" sz="1200" i="1" dirty="0"/>
          </a:p>
          <a:p>
            <a:r>
              <a:rPr lang="en-US" sz="1200" b="1" i="1" dirty="0" smtClean="0">
                <a:solidFill>
                  <a:srgbClr val="0000FF"/>
                </a:solidFill>
              </a:rPr>
              <a:t>Self </a:t>
            </a:r>
            <a:r>
              <a:rPr lang="en-US" sz="1200" b="1" i="1" dirty="0">
                <a:solidFill>
                  <a:srgbClr val="0000FF"/>
                </a:solidFill>
              </a:rPr>
              <a:t>Service/Learning and Development/ My Current </a:t>
            </a:r>
            <a:r>
              <a:rPr lang="en-US" sz="1200" b="1" i="1" dirty="0" smtClean="0">
                <a:solidFill>
                  <a:srgbClr val="0000FF"/>
                </a:solidFill>
              </a:rPr>
              <a:t>Profile</a:t>
            </a:r>
          </a:p>
          <a:p>
            <a:endParaRPr lang="en-US" sz="1200" b="1" i="1" dirty="0">
              <a:solidFill>
                <a:srgbClr val="0000FF"/>
              </a:solidFill>
            </a:endParaRPr>
          </a:p>
          <a:p>
            <a:r>
              <a:rPr lang="en-US" sz="1200" u="sng" dirty="0" smtClean="0"/>
              <a:t>Once the updates are recorded: you need to withdraw and re-start your application</a:t>
            </a:r>
            <a:endParaRPr lang="es-ES_tradnl" sz="1200" u="sng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6533423" y="2923845"/>
            <a:ext cx="474650" cy="1116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65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5215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Qualifications</a:t>
            </a:r>
            <a:endParaRPr lang="es-ES_tradn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71698" y="1629406"/>
            <a:ext cx="377913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solidFill>
                  <a:schemeClr val="bg2">
                    <a:lumMod val="75000"/>
                  </a:schemeClr>
                </a:solidFill>
              </a:rPr>
              <a:t>Work Experience: this info can’t be changed from this page: </a:t>
            </a:r>
          </a:p>
          <a:p>
            <a:pPr algn="just"/>
            <a:r>
              <a:rPr lang="en-US" sz="1600" i="1" u="sng" dirty="0" smtClean="0">
                <a:solidFill>
                  <a:schemeClr val="bg2">
                    <a:lumMod val="75000"/>
                  </a:schemeClr>
                </a:solidFill>
              </a:rPr>
              <a:t>You need to go through the Self-service prior to completing the application </a:t>
            </a:r>
            <a:endParaRPr lang="es-ES_tradnl" sz="1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3234" y="3305648"/>
            <a:ext cx="387398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Specialized Training</a:t>
            </a:r>
          </a:p>
          <a:p>
            <a:pPr algn="ctr"/>
            <a:r>
              <a:rPr lang="en-US" sz="1200" u="sng" dirty="0" smtClean="0"/>
              <a:t>Professional References</a:t>
            </a:r>
          </a:p>
          <a:p>
            <a:endParaRPr lang="en-US" sz="1200" u="sng" dirty="0" smtClean="0"/>
          </a:p>
          <a:p>
            <a:endParaRPr lang="en-US" sz="1200" u="sng" dirty="0" smtClean="0"/>
          </a:p>
          <a:p>
            <a:pPr algn="ctr"/>
            <a:r>
              <a:rPr lang="en-US" sz="1200" u="sng" dirty="0" smtClean="0"/>
              <a:t>N/A for Internal applicants</a:t>
            </a:r>
          </a:p>
          <a:p>
            <a:pPr algn="ctr"/>
            <a:r>
              <a:rPr lang="en-US" sz="1200" u="sng" dirty="0" smtClean="0"/>
              <a:t>(you can’t change/add anything)</a:t>
            </a:r>
            <a:endParaRPr lang="en-US" sz="1200" u="sng" dirty="0"/>
          </a:p>
          <a:p>
            <a:endParaRPr lang="es-ES_tradnl" sz="12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03" y="816676"/>
            <a:ext cx="4614004" cy="309220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6966190" y="3853043"/>
            <a:ext cx="328069" cy="1116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16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042988"/>
            <a:ext cx="6210341" cy="2202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5215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Review/Submit</a:t>
            </a:r>
            <a:endParaRPr lang="es-ES_tradn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2777" y="3339543"/>
            <a:ext cx="377913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solidFill>
                  <a:schemeClr val="bg2">
                    <a:lumMod val="75000"/>
                  </a:schemeClr>
                </a:solidFill>
              </a:rPr>
              <a:t>Click and Submit</a:t>
            </a:r>
            <a:endParaRPr lang="es-ES_tradnl" sz="1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4187947">
            <a:off x="695908" y="3022349"/>
            <a:ext cx="328069" cy="1116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Oval 9"/>
          <p:cNvSpPr/>
          <p:nvPr/>
        </p:nvSpPr>
        <p:spPr>
          <a:xfrm>
            <a:off x="5509230" y="2960132"/>
            <a:ext cx="1114933" cy="3325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50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54950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Check and Manage your Applications</a:t>
            </a:r>
            <a:endParaRPr lang="es-ES_tradnl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573" y="1758998"/>
            <a:ext cx="5455557" cy="876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5573" y="1758998"/>
            <a:ext cx="1451871" cy="11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130115" y="1421278"/>
            <a:ext cx="318545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You can check the status of your applications from: </a:t>
            </a:r>
          </a:p>
          <a:p>
            <a:pPr algn="just"/>
            <a:endParaRPr lang="en-US" sz="1600" i="1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en-US" sz="1600" i="1" u="sng" dirty="0" smtClean="0">
                <a:solidFill>
                  <a:srgbClr val="0000FF"/>
                </a:solidFill>
              </a:rPr>
              <a:t>Recruiting / Careers/ My Activity</a:t>
            </a:r>
          </a:p>
        </p:txBody>
      </p:sp>
      <p:sp>
        <p:nvSpPr>
          <p:cNvPr id="7" name="Oval 6"/>
          <p:cNvSpPr/>
          <p:nvPr/>
        </p:nvSpPr>
        <p:spPr>
          <a:xfrm>
            <a:off x="5389107" y="1758998"/>
            <a:ext cx="654244" cy="2835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5475542" y="3165917"/>
            <a:ext cx="346097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You can withdraw by clicking here</a:t>
            </a:r>
          </a:p>
        </p:txBody>
      </p:sp>
      <p:sp>
        <p:nvSpPr>
          <p:cNvPr id="9" name="Right Arrow 8"/>
          <p:cNvSpPr/>
          <p:nvPr/>
        </p:nvSpPr>
        <p:spPr>
          <a:xfrm rot="19457078">
            <a:off x="7510645" y="2852530"/>
            <a:ext cx="474650" cy="1116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94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92" y="1598508"/>
            <a:ext cx="2743571" cy="3350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i="1" dirty="0" smtClean="0"/>
              <a:t>Make sure the info concerning your profile are updated: you can check through</a:t>
            </a:r>
          </a:p>
          <a:p>
            <a:pPr marL="0" indent="0" algn="just">
              <a:buNone/>
            </a:pPr>
            <a:endParaRPr lang="en-US" sz="2000" i="1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000" i="1" u="sng" dirty="0" smtClean="0">
                <a:solidFill>
                  <a:srgbClr val="0070C0"/>
                </a:solidFill>
              </a:rPr>
              <a:t>Self </a:t>
            </a:r>
            <a:r>
              <a:rPr lang="en-US" sz="2000" i="1" u="sng" dirty="0">
                <a:solidFill>
                  <a:srgbClr val="0070C0"/>
                </a:solidFill>
              </a:rPr>
              <a:t>Service/Learning and Development/ My Current </a:t>
            </a:r>
            <a:r>
              <a:rPr lang="en-US" sz="2000" i="1" u="sng" dirty="0" smtClean="0">
                <a:solidFill>
                  <a:srgbClr val="0070C0"/>
                </a:solidFill>
              </a:rPr>
              <a:t>Profile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00FF"/>
                </a:solidFill>
              </a:rPr>
              <a:t>				</a:t>
            </a:r>
            <a:endParaRPr lang="en-US" sz="20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9034" y="343951"/>
            <a:ext cx="8754312" cy="479707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Requirements in order to be able to </a:t>
            </a:r>
            <a:r>
              <a:rPr lang="en-US" sz="3000" dirty="0"/>
              <a:t>apply to JO in the </a:t>
            </a:r>
            <a:r>
              <a:rPr lang="en-US" sz="3000" dirty="0" smtClean="0"/>
              <a:t>system</a:t>
            </a:r>
            <a:endParaRPr lang="es-ES_tradnl" sz="3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085227" y="488612"/>
            <a:ext cx="5025710" cy="4592940"/>
            <a:chOff x="110659" y="1375090"/>
            <a:chExt cx="4451764" cy="3705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59" y="1375090"/>
              <a:ext cx="4451764" cy="37055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23511" y="1598455"/>
              <a:ext cx="907420" cy="181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8" name="Right Arrow 7"/>
          <p:cNvSpPr/>
          <p:nvPr/>
        </p:nvSpPr>
        <p:spPr>
          <a:xfrm rot="5400000">
            <a:off x="1393996" y="2982182"/>
            <a:ext cx="272617" cy="1921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Oval 8"/>
          <p:cNvSpPr/>
          <p:nvPr/>
        </p:nvSpPr>
        <p:spPr>
          <a:xfrm>
            <a:off x="3001466" y="3273694"/>
            <a:ext cx="872519" cy="2373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Oval 9"/>
          <p:cNvSpPr/>
          <p:nvPr/>
        </p:nvSpPr>
        <p:spPr>
          <a:xfrm>
            <a:off x="6072733" y="2722263"/>
            <a:ext cx="480467" cy="2373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Oval 10"/>
          <p:cNvSpPr/>
          <p:nvPr/>
        </p:nvSpPr>
        <p:spPr>
          <a:xfrm>
            <a:off x="3026312" y="4438216"/>
            <a:ext cx="872519" cy="2373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Oval 11"/>
          <p:cNvSpPr/>
          <p:nvPr/>
        </p:nvSpPr>
        <p:spPr>
          <a:xfrm>
            <a:off x="7467600" y="3768122"/>
            <a:ext cx="480467" cy="2373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Oval 12"/>
          <p:cNvSpPr/>
          <p:nvPr/>
        </p:nvSpPr>
        <p:spPr>
          <a:xfrm>
            <a:off x="3026312" y="2227833"/>
            <a:ext cx="630528" cy="23732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51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92" y="1598508"/>
            <a:ext cx="3664951" cy="335037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2000" i="1" dirty="0" smtClean="0"/>
              <a:t>Capabilities</a:t>
            </a:r>
          </a:p>
          <a:p>
            <a:pPr algn="just">
              <a:buFontTx/>
              <a:buChar char="-"/>
            </a:pPr>
            <a:r>
              <a:rPr lang="en-US" sz="2000" i="1" dirty="0" smtClean="0"/>
              <a:t>Performance Results</a:t>
            </a:r>
          </a:p>
          <a:p>
            <a:pPr algn="just">
              <a:buFontTx/>
              <a:buChar char="-"/>
            </a:pPr>
            <a:r>
              <a:rPr lang="en-US" sz="2000" i="1" dirty="0" smtClean="0"/>
              <a:t>Mobility</a:t>
            </a:r>
          </a:p>
          <a:p>
            <a:pPr marL="0" indent="0" algn="just">
              <a:buNone/>
            </a:pPr>
            <a:endParaRPr lang="en-US" sz="2000" i="1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000" i="1" u="sng" dirty="0" smtClean="0">
                <a:solidFill>
                  <a:srgbClr val="0070C0"/>
                </a:solidFill>
              </a:rPr>
              <a:t>Can’t be changed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00FF"/>
                </a:solidFill>
              </a:rPr>
              <a:t>				</a:t>
            </a:r>
            <a:endParaRPr lang="en-US" sz="20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9034" y="343951"/>
            <a:ext cx="8754312" cy="479707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Requirements in order to be able to </a:t>
            </a:r>
            <a:r>
              <a:rPr lang="en-US" sz="3000" dirty="0"/>
              <a:t>apply to JO in the </a:t>
            </a:r>
            <a:r>
              <a:rPr lang="en-US" sz="3000" dirty="0" smtClean="0"/>
              <a:t>system</a:t>
            </a:r>
            <a:endParaRPr lang="es-ES_tradnl" sz="3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12645" y="871748"/>
            <a:ext cx="3817648" cy="3731574"/>
            <a:chOff x="3026312" y="990410"/>
            <a:chExt cx="3817648" cy="37315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6312" y="990410"/>
              <a:ext cx="3817648" cy="37315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61780" y="1199061"/>
              <a:ext cx="1024410" cy="224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8" name="Right Arrow 7"/>
          <p:cNvSpPr/>
          <p:nvPr/>
        </p:nvSpPr>
        <p:spPr>
          <a:xfrm rot="5400000">
            <a:off x="1393996" y="2807424"/>
            <a:ext cx="272617" cy="1921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Oval 12"/>
          <p:cNvSpPr/>
          <p:nvPr/>
        </p:nvSpPr>
        <p:spPr>
          <a:xfrm>
            <a:off x="4071900" y="2529863"/>
            <a:ext cx="1784448" cy="23732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95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917704" y="987348"/>
            <a:ext cx="6045642" cy="2286346"/>
            <a:chOff x="2917704" y="987348"/>
            <a:chExt cx="6045642" cy="22863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6771" y="987348"/>
              <a:ext cx="5916575" cy="228634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978687" y="2254589"/>
              <a:ext cx="4760464" cy="389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17704" y="1765978"/>
              <a:ext cx="1326229" cy="224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92" y="1206504"/>
            <a:ext cx="2743571" cy="33503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i="1" dirty="0" smtClean="0"/>
              <a:t>You need to have at least one Professional Experience Outside UNHCR in order to apply</a:t>
            </a:r>
          </a:p>
          <a:p>
            <a:pPr marL="0" indent="0" algn="just">
              <a:buNone/>
            </a:pPr>
            <a:endParaRPr lang="en-US" sz="2000" i="1" u="sng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000" i="1" u="sng" dirty="0" smtClean="0">
                <a:solidFill>
                  <a:srgbClr val="0070C0"/>
                </a:solidFill>
              </a:rPr>
              <a:t>Self Service/Personal Information/Professional </a:t>
            </a:r>
            <a:r>
              <a:rPr lang="en-US" sz="2000" i="1" u="sng" dirty="0" err="1" smtClean="0">
                <a:solidFill>
                  <a:srgbClr val="0070C0"/>
                </a:solidFill>
              </a:rPr>
              <a:t>Exp.Outside</a:t>
            </a:r>
            <a:r>
              <a:rPr lang="en-US" sz="2000" i="1" u="sng" dirty="0" smtClean="0">
                <a:solidFill>
                  <a:srgbClr val="0070C0"/>
                </a:solidFill>
              </a:rPr>
              <a:t> UNHCR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00FF"/>
                </a:solidFill>
              </a:rPr>
              <a:t>				</a:t>
            </a:r>
            <a:endParaRPr lang="en-US" sz="20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9034" y="343951"/>
            <a:ext cx="8754312" cy="479707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Requirements in order to be able to </a:t>
            </a:r>
            <a:r>
              <a:rPr lang="en-US" sz="3000" dirty="0"/>
              <a:t>apply to JO in the </a:t>
            </a:r>
            <a:r>
              <a:rPr lang="en-US" sz="3000" dirty="0" smtClean="0"/>
              <a:t>system</a:t>
            </a:r>
            <a:endParaRPr lang="es-ES_tradnl" sz="3000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1201855" y="2649311"/>
            <a:ext cx="272617" cy="1921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Oval 8"/>
          <p:cNvSpPr/>
          <p:nvPr/>
        </p:nvSpPr>
        <p:spPr>
          <a:xfrm>
            <a:off x="3046771" y="2644367"/>
            <a:ext cx="872519" cy="2373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Oval 12"/>
          <p:cNvSpPr/>
          <p:nvPr/>
        </p:nvSpPr>
        <p:spPr>
          <a:xfrm>
            <a:off x="5689793" y="1168595"/>
            <a:ext cx="1325259" cy="23732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TextBox 16"/>
          <p:cNvSpPr txBox="1"/>
          <p:nvPr/>
        </p:nvSpPr>
        <p:spPr>
          <a:xfrm>
            <a:off x="4243932" y="2926638"/>
            <a:ext cx="435561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i="1" u="sng" dirty="0" smtClean="0">
                <a:solidFill>
                  <a:schemeClr val="bg2">
                    <a:lumMod val="75000"/>
                  </a:schemeClr>
                </a:solidFill>
              </a:rPr>
              <a:t>If you do not have any Professional Exp. Outside UNHCR: </a:t>
            </a:r>
          </a:p>
          <a:p>
            <a:pPr algn="just"/>
            <a:r>
              <a:rPr lang="en-US" sz="1200" i="1" u="sng" dirty="0" smtClean="0">
                <a:solidFill>
                  <a:schemeClr val="bg2">
                    <a:lumMod val="75000"/>
                  </a:schemeClr>
                </a:solidFill>
              </a:rPr>
              <a:t>Please click on “Add Work Experience” and include “UNHCR is my first employer”, otherwise you won’t be able to apply</a:t>
            </a:r>
            <a:endParaRPr lang="en-US" sz="1200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00" y="823658"/>
            <a:ext cx="3981776" cy="32476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92" y="877078"/>
            <a:ext cx="3868014" cy="40930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i="1" dirty="0" smtClean="0"/>
              <a:t>Mandatory trainings must be completed. </a:t>
            </a:r>
          </a:p>
          <a:p>
            <a:pPr marL="0" indent="0" algn="just">
              <a:buNone/>
            </a:pPr>
            <a:r>
              <a:rPr lang="en-US" sz="1800" i="1" u="sng" dirty="0">
                <a:solidFill>
                  <a:srgbClr val="0070C0"/>
                </a:solidFill>
              </a:rPr>
              <a:t>Self Service/Learning and Development/ </a:t>
            </a:r>
            <a:r>
              <a:rPr lang="en-US" sz="1800" i="1" u="sng" dirty="0" smtClean="0">
                <a:solidFill>
                  <a:srgbClr val="0070C0"/>
                </a:solidFill>
              </a:rPr>
              <a:t>Mandatory Trainings</a:t>
            </a:r>
            <a:endParaRPr lang="en-US" sz="1800" i="1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sz="1800" i="1" dirty="0" smtClean="0"/>
          </a:p>
          <a:p>
            <a:pPr marL="0" indent="0" algn="just">
              <a:buNone/>
            </a:pPr>
            <a:r>
              <a:rPr lang="en-US" sz="1800" i="1" dirty="0" smtClean="0"/>
              <a:t>Please find the list below: </a:t>
            </a:r>
          </a:p>
          <a:p>
            <a:pPr algn="just">
              <a:buFontTx/>
              <a:buChar char="-"/>
            </a:pPr>
            <a:endParaRPr lang="en-US" sz="1800" i="1" dirty="0" smtClean="0"/>
          </a:p>
          <a:p>
            <a:pPr algn="just">
              <a:buFontTx/>
              <a:buChar char="-"/>
            </a:pPr>
            <a:r>
              <a:rPr lang="en-US" sz="1100" i="1" dirty="0" smtClean="0"/>
              <a:t>BSAFE </a:t>
            </a:r>
            <a:r>
              <a:rPr lang="en-US" sz="1100" i="1" u="sng" dirty="0" smtClean="0">
                <a:solidFill>
                  <a:srgbClr val="0000FF"/>
                </a:solidFill>
              </a:rPr>
              <a:t>(NEW)</a:t>
            </a:r>
            <a:endParaRPr lang="en-US" sz="1100" i="1" u="sng" dirty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en-GB" sz="1100" i="1" dirty="0" smtClean="0"/>
              <a:t>UN </a:t>
            </a:r>
            <a:r>
              <a:rPr lang="en-GB" sz="1100" i="1" dirty="0"/>
              <a:t>Programme On The Prevention Of Harassment, sexual Harassment and Abuse Of Authority; </a:t>
            </a:r>
          </a:p>
          <a:p>
            <a:pPr algn="just">
              <a:buFontTx/>
              <a:buChar char="-"/>
            </a:pPr>
            <a:r>
              <a:rPr lang="en-GB" sz="1100" i="1" dirty="0" smtClean="0"/>
              <a:t>Protection </a:t>
            </a:r>
            <a:r>
              <a:rPr lang="en-GB" sz="1100" i="1" dirty="0"/>
              <a:t>Induction Programme;</a:t>
            </a:r>
          </a:p>
          <a:p>
            <a:pPr algn="just">
              <a:buFontTx/>
              <a:buChar char="-"/>
            </a:pPr>
            <a:r>
              <a:rPr lang="en-GB" sz="1100" i="1" dirty="0" smtClean="0"/>
              <a:t>Preventing </a:t>
            </a:r>
            <a:r>
              <a:rPr lang="en-GB" sz="1100" i="1" dirty="0"/>
              <a:t>Sexual Exploitation and Abuse (PSEA);</a:t>
            </a:r>
          </a:p>
          <a:p>
            <a:pPr algn="just">
              <a:buFontTx/>
              <a:buChar char="-"/>
            </a:pPr>
            <a:r>
              <a:rPr lang="en-GB" sz="1100" i="1" dirty="0" smtClean="0"/>
              <a:t>ICT </a:t>
            </a:r>
            <a:r>
              <a:rPr lang="en-GB" sz="1100" i="1" dirty="0"/>
              <a:t>Information Security Awareness Training (InfoSec);</a:t>
            </a:r>
          </a:p>
          <a:p>
            <a:pPr algn="just">
              <a:buFontTx/>
              <a:buChar char="-"/>
            </a:pPr>
            <a:r>
              <a:rPr lang="en-GB" sz="1100" i="1" dirty="0" smtClean="0"/>
              <a:t>Fundamentals </a:t>
            </a:r>
            <a:r>
              <a:rPr lang="en-GB" sz="1100" i="1" dirty="0"/>
              <a:t>of Fraud and Corruption Awareness</a:t>
            </a:r>
            <a:r>
              <a:rPr lang="en-GB" sz="1100" i="1" dirty="0" smtClean="0"/>
              <a:t>.</a:t>
            </a:r>
            <a:endParaRPr lang="en-US" sz="1800" i="1" dirty="0" smtClean="0"/>
          </a:p>
          <a:p>
            <a:pPr marL="0" indent="0" algn="just">
              <a:buNone/>
            </a:pPr>
            <a:endParaRPr lang="en-US" sz="1800" i="1" u="sng" dirty="0" smtClean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9034" y="343951"/>
            <a:ext cx="8754312" cy="479707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Requirements in order to be able to </a:t>
            </a:r>
            <a:r>
              <a:rPr lang="en-US" sz="3000" dirty="0"/>
              <a:t>apply to JO in the </a:t>
            </a:r>
            <a:r>
              <a:rPr lang="en-US" sz="3000" dirty="0" smtClean="0"/>
              <a:t>system</a:t>
            </a:r>
            <a:endParaRPr lang="es-ES_tradnl" sz="3000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1490066" y="2827520"/>
            <a:ext cx="272617" cy="1921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Oval 12"/>
          <p:cNvSpPr/>
          <p:nvPr/>
        </p:nvSpPr>
        <p:spPr>
          <a:xfrm>
            <a:off x="4071900" y="3388280"/>
            <a:ext cx="1784448" cy="23732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4876800" y="1940767"/>
            <a:ext cx="1287624" cy="506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14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694" y="1356658"/>
            <a:ext cx="4143929" cy="3741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40" y="76780"/>
            <a:ext cx="8754312" cy="49696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How to apply to JO in the system (MSRP)</a:t>
            </a:r>
            <a:endParaRPr lang="es-ES_tradnl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40" y="706516"/>
            <a:ext cx="8754312" cy="302151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Navigation is shown below: </a:t>
            </a:r>
          </a:p>
          <a:p>
            <a:pPr lvl="1"/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Main 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Menu / Self 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Service / 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Recruiting / Careers 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1800" dirty="0" smtClean="0"/>
              <a:t>you can filter by: </a:t>
            </a:r>
          </a:p>
          <a:p>
            <a:pPr lvl="1"/>
            <a:r>
              <a:rPr lang="en-US" sz="1600" dirty="0" smtClean="0"/>
              <a:t>Location</a:t>
            </a:r>
          </a:p>
          <a:p>
            <a:pPr lvl="1"/>
            <a:r>
              <a:rPr lang="en-US" sz="1600" dirty="0" smtClean="0"/>
              <a:t>Grade</a:t>
            </a:r>
          </a:p>
          <a:p>
            <a:pPr lvl="1"/>
            <a:r>
              <a:rPr lang="en-US" sz="1600" dirty="0" smtClean="0"/>
              <a:t>JO #</a:t>
            </a:r>
          </a:p>
          <a:p>
            <a:pPr lvl="1"/>
            <a:r>
              <a:rPr lang="en-US" sz="1600" dirty="0" smtClean="0"/>
              <a:t>other</a:t>
            </a:r>
            <a:endParaRPr lang="es-ES_tradnl" sz="1600" dirty="0"/>
          </a:p>
        </p:txBody>
      </p:sp>
      <p:sp>
        <p:nvSpPr>
          <p:cNvPr id="7" name="Right Arrow 6"/>
          <p:cNvSpPr/>
          <p:nvPr/>
        </p:nvSpPr>
        <p:spPr>
          <a:xfrm>
            <a:off x="3018118" y="2084496"/>
            <a:ext cx="424329" cy="1327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256989" y="3676758"/>
            <a:ext cx="318545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solidFill>
                  <a:schemeClr val="bg2">
                    <a:lumMod val="75000"/>
                  </a:schemeClr>
                </a:solidFill>
              </a:rPr>
              <a:t>Closing date is included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</a:p>
          <a:p>
            <a:pPr algn="just"/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when the Closing date has passed    no further on-line applications will be possible</a:t>
            </a:r>
            <a:endParaRPr lang="es-ES_tradnl" sz="1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4549" y="4355615"/>
            <a:ext cx="2792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72587" y="2715279"/>
            <a:ext cx="698015" cy="11168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25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479707"/>
          </a:xfrm>
        </p:spPr>
        <p:txBody>
          <a:bodyPr>
            <a:normAutofit/>
          </a:bodyPr>
          <a:lstStyle/>
          <a:p>
            <a:r>
              <a:rPr lang="en-US" sz="3000" dirty="0"/>
              <a:t>How to apply to JO in the </a:t>
            </a:r>
            <a:r>
              <a:rPr lang="en-US" sz="3000" dirty="0" smtClean="0"/>
              <a:t>system: JD and OC</a:t>
            </a:r>
            <a:endParaRPr lang="es-ES_tradnl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3" y="792872"/>
            <a:ext cx="5877953" cy="43317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5444" y="663115"/>
            <a:ext cx="928362" cy="3629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ight Arrow 5"/>
          <p:cNvSpPr/>
          <p:nvPr/>
        </p:nvSpPr>
        <p:spPr>
          <a:xfrm rot="12376567">
            <a:off x="5532756" y="2200268"/>
            <a:ext cx="424329" cy="1327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Oval 6"/>
          <p:cNvSpPr/>
          <p:nvPr/>
        </p:nvSpPr>
        <p:spPr>
          <a:xfrm>
            <a:off x="3078319" y="1872004"/>
            <a:ext cx="2446969" cy="2970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5903681" y="2113204"/>
            <a:ext cx="3185458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solidFill>
                  <a:schemeClr val="bg2">
                    <a:lumMod val="75000"/>
                  </a:schemeClr>
                </a:solidFill>
              </a:rPr>
              <a:t>Select the JO you want to apply: You will be directed to the JD page: click on the Operational Context link in order to have more info for the specific position</a:t>
            </a:r>
            <a:endParaRPr lang="en-US" sz="1600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479707"/>
          </a:xfrm>
        </p:spPr>
        <p:txBody>
          <a:bodyPr>
            <a:normAutofit/>
          </a:bodyPr>
          <a:lstStyle/>
          <a:p>
            <a:r>
              <a:rPr lang="en-US" sz="3000" dirty="0"/>
              <a:t>How to apply to JO in the </a:t>
            </a:r>
            <a:r>
              <a:rPr lang="en-US" sz="3000" dirty="0" smtClean="0"/>
              <a:t>system: JD and OC</a:t>
            </a:r>
            <a:endParaRPr lang="es-ES_tradnl" sz="3000" dirty="0"/>
          </a:p>
        </p:txBody>
      </p:sp>
      <p:sp>
        <p:nvSpPr>
          <p:cNvPr id="6" name="Right Arrow 5"/>
          <p:cNvSpPr/>
          <p:nvPr/>
        </p:nvSpPr>
        <p:spPr>
          <a:xfrm rot="12376567">
            <a:off x="1254449" y="3728921"/>
            <a:ext cx="424329" cy="1327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02" y="970691"/>
            <a:ext cx="4873891" cy="25919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3006" y="3406315"/>
            <a:ext cx="1193607" cy="2355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50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51" y="712648"/>
            <a:ext cx="8754312" cy="355977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By clicking “Apply”:   </a:t>
            </a:r>
          </a:p>
          <a:p>
            <a:pPr marL="457200" lvl="1" indent="0">
              <a:buNone/>
            </a:pPr>
            <a:r>
              <a:rPr lang="en-US" sz="1400" dirty="0" smtClean="0"/>
              <a:t>	You will be directed to the below page </a:t>
            </a:r>
            <a:endParaRPr lang="es-ES_tradnl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1340" y="76780"/>
            <a:ext cx="8754312" cy="49696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Application</a:t>
            </a:r>
            <a:endParaRPr lang="es-ES_tradnl" sz="30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5451" y="1499299"/>
            <a:ext cx="4371795" cy="34356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223366" y="4571949"/>
            <a:ext cx="474650" cy="1116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4837246" y="4181027"/>
            <a:ext cx="25699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solidFill>
                  <a:schemeClr val="bg2">
                    <a:lumMod val="75000"/>
                  </a:schemeClr>
                </a:solidFill>
              </a:rPr>
              <a:t>Applicants must agree on the application terms</a:t>
            </a:r>
            <a:endParaRPr lang="es-ES_tradnl" sz="1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20218" y="1143933"/>
            <a:ext cx="474650" cy="1116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08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1451</TotalTime>
  <Words>488</Words>
  <Application>Microsoft Office PowerPoint</Application>
  <PresentationFormat>On-screen Show (16:9)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UNHCR2016</vt:lpstr>
      <vt:lpstr>MSRP – HR Recruitment Module</vt:lpstr>
      <vt:lpstr>Requirements in order to be able to apply to JO in the system</vt:lpstr>
      <vt:lpstr>Requirements in order to be able to apply to JO in the system</vt:lpstr>
      <vt:lpstr>Requirements in order to be able to apply to JO in the system</vt:lpstr>
      <vt:lpstr>Requirements in order to be able to apply to JO in the system</vt:lpstr>
      <vt:lpstr>How to apply to JO in the system (MSRP)</vt:lpstr>
      <vt:lpstr>How to apply to JO in the system: JD and OC</vt:lpstr>
      <vt:lpstr>How to apply to JO in the system: JD and OC</vt:lpstr>
      <vt:lpstr>Application</vt:lpstr>
      <vt:lpstr>Letter of Interest</vt:lpstr>
      <vt:lpstr>Letter of Interest</vt:lpstr>
      <vt:lpstr>Personal Information</vt:lpstr>
      <vt:lpstr>Profile Info</vt:lpstr>
      <vt:lpstr>Qualifications</vt:lpstr>
      <vt:lpstr>Review/Submit</vt:lpstr>
      <vt:lpstr>Check and Manage your Applications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Lauvik</dc:creator>
  <cp:lastModifiedBy>Manuela Angela Santambrogio</cp:lastModifiedBy>
  <cp:revision>183</cp:revision>
  <cp:lastPrinted>2019-05-28T07:45:08Z</cp:lastPrinted>
  <dcterms:created xsi:type="dcterms:W3CDTF">2017-04-20T08:05:47Z</dcterms:created>
  <dcterms:modified xsi:type="dcterms:W3CDTF">2019-12-13T14:18:53Z</dcterms:modified>
</cp:coreProperties>
</file>